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82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2E8F4-DADC-4ACA-9ADD-C1B04D1E434B}" type="datetimeFigureOut">
              <a:rPr lang="sr-Latn-CS" smtClean="0"/>
              <a:pPr/>
              <a:t>25.1.2018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95350-D168-4FC2-B8C2-161ACF007B6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AADA-95EC-41B0-88CC-A33C4D2EAB05}" type="datetimeFigureOut">
              <a:rPr lang="sr-Latn-CS" smtClean="0"/>
              <a:pPr/>
              <a:t>25.1.2018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7D4E-104D-4F23-BE03-FD692C70125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AADA-95EC-41B0-88CC-A33C4D2EAB05}" type="datetimeFigureOut">
              <a:rPr lang="sr-Latn-CS" smtClean="0"/>
              <a:pPr/>
              <a:t>25.1.2018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7D4E-104D-4F23-BE03-FD692C70125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AADA-95EC-41B0-88CC-A33C4D2EAB05}" type="datetimeFigureOut">
              <a:rPr lang="sr-Latn-CS" smtClean="0"/>
              <a:pPr/>
              <a:t>25.1.2018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7D4E-104D-4F23-BE03-FD692C70125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AADA-95EC-41B0-88CC-A33C4D2EAB05}" type="datetimeFigureOut">
              <a:rPr lang="sr-Latn-CS" smtClean="0"/>
              <a:pPr/>
              <a:t>25.1.2018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7D4E-104D-4F23-BE03-FD692C70125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AADA-95EC-41B0-88CC-A33C4D2EAB05}" type="datetimeFigureOut">
              <a:rPr lang="sr-Latn-CS" smtClean="0"/>
              <a:pPr/>
              <a:t>25.1.2018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7D4E-104D-4F23-BE03-FD692C70125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AADA-95EC-41B0-88CC-A33C4D2EAB05}" type="datetimeFigureOut">
              <a:rPr lang="sr-Latn-CS" smtClean="0"/>
              <a:pPr/>
              <a:t>25.1.2018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7D4E-104D-4F23-BE03-FD692C70125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AADA-95EC-41B0-88CC-A33C4D2EAB05}" type="datetimeFigureOut">
              <a:rPr lang="sr-Latn-CS" smtClean="0"/>
              <a:pPr/>
              <a:t>25.1.2018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7D4E-104D-4F23-BE03-FD692C70125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AADA-95EC-41B0-88CC-A33C4D2EAB05}" type="datetimeFigureOut">
              <a:rPr lang="sr-Latn-CS" smtClean="0"/>
              <a:pPr/>
              <a:t>25.1.2018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7D4E-104D-4F23-BE03-FD692C70125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AADA-95EC-41B0-88CC-A33C4D2EAB05}" type="datetimeFigureOut">
              <a:rPr lang="sr-Latn-CS" smtClean="0"/>
              <a:pPr/>
              <a:t>25.1.2018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7D4E-104D-4F23-BE03-FD692C70125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AADA-95EC-41B0-88CC-A33C4D2EAB05}" type="datetimeFigureOut">
              <a:rPr lang="sr-Latn-CS" smtClean="0"/>
              <a:pPr/>
              <a:t>25.1.2018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7D4E-104D-4F23-BE03-FD692C70125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AADA-95EC-41B0-88CC-A33C4D2EAB05}" type="datetimeFigureOut">
              <a:rPr lang="sr-Latn-CS" smtClean="0"/>
              <a:pPr/>
              <a:t>25.1.2018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7D4E-104D-4F23-BE03-FD692C70125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AAADA-95EC-41B0-88CC-A33C4D2EAB05}" type="datetimeFigureOut">
              <a:rPr lang="sr-Latn-CS" smtClean="0"/>
              <a:pPr/>
              <a:t>25.1.2018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17D4E-104D-4F23-BE03-FD692C70125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photo-cz.com/" TargetMode="External"/><Relationship Id="rId2" Type="http://schemas.openxmlformats.org/officeDocument/2006/relationships/hyperlink" Target="http://www.hhdhyla.hr/vrste/vodozemc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2976" y="1643050"/>
            <a:ext cx="74295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r-HR" sz="5400" b="1" cap="none" spc="0" dirty="0" smtClean="0">
                <a:ln/>
                <a:solidFill>
                  <a:srgbClr val="00B050"/>
                </a:solidFill>
                <a:effectLst/>
              </a:rPr>
              <a:t>ZAŠTITIMO</a:t>
            </a:r>
          </a:p>
          <a:p>
            <a:pPr algn="ctr"/>
            <a:r>
              <a:rPr lang="hr-HR" sz="5400" b="1" cap="none" spc="0" dirty="0" smtClean="0">
                <a:ln/>
                <a:solidFill>
                  <a:srgbClr val="00B050"/>
                </a:solidFill>
                <a:effectLst/>
              </a:rPr>
              <a:t> VODOZEMCE!</a:t>
            </a:r>
            <a:endParaRPr lang="hr-HR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  <p:pic>
        <p:nvPicPr>
          <p:cNvPr id="1026" name="Picture 2" descr="Slikovni rezultat za FROG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2000264" cy="1745231"/>
          </a:xfrm>
          <a:prstGeom prst="rect">
            <a:avLst/>
          </a:prstGeom>
          <a:noFill/>
        </p:spPr>
      </p:pic>
      <p:pic>
        <p:nvPicPr>
          <p:cNvPr id="1028" name="Picture 4" descr="Slikovni rezultat za FROG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071942"/>
            <a:ext cx="3571900" cy="1850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Slikovni rezultat za daždevnjac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000504"/>
            <a:ext cx="2286000" cy="163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likovni rezultat za triturus carnifex"/>
          <p:cNvPicPr>
            <a:picLocks noChangeAspect="1" noChangeArrowheads="1"/>
          </p:cNvPicPr>
          <p:nvPr/>
        </p:nvPicPr>
        <p:blipFill>
          <a:blip r:embed="rId2"/>
          <a:srcRect t="9762" r="1562" b="14244"/>
          <a:stretch>
            <a:fillRect/>
          </a:stretch>
        </p:blipFill>
        <p:spPr bwMode="auto">
          <a:xfrm>
            <a:off x="1500166" y="1285860"/>
            <a:ext cx="6286544" cy="3130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357422" y="4572008"/>
            <a:ext cx="47149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/>
              <a:t>veliki vodenjak</a:t>
            </a:r>
          </a:p>
          <a:p>
            <a:pPr algn="ctr"/>
            <a:r>
              <a:rPr lang="hr-HR" sz="2800" dirty="0" smtClean="0"/>
              <a:t>- </a:t>
            </a:r>
            <a:r>
              <a:rPr lang="hr-HR" sz="2800" dirty="0" smtClean="0"/>
              <a:t>privremene i stalne stajaćice, preferira brdska područja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likovni rezultat za mali vodenjak"/>
          <p:cNvPicPr>
            <a:picLocks noChangeAspect="1" noChangeArrowheads="1"/>
          </p:cNvPicPr>
          <p:nvPr/>
        </p:nvPicPr>
        <p:blipFill>
          <a:blip r:embed="rId2"/>
          <a:srcRect t="18157" b="12530"/>
          <a:stretch>
            <a:fillRect/>
          </a:stretch>
        </p:blipFill>
        <p:spPr bwMode="auto">
          <a:xfrm>
            <a:off x="1643042" y="1000108"/>
            <a:ext cx="5857916" cy="2727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43108" y="4143380"/>
            <a:ext cx="464347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/>
              <a:t>mali </a:t>
            </a:r>
            <a:r>
              <a:rPr lang="hr-HR" sz="3600" b="1" dirty="0" smtClean="0"/>
              <a:t>vodenjak</a:t>
            </a:r>
            <a:endParaRPr lang="hr-HR" sz="3600" b="1" dirty="0" smtClean="0"/>
          </a:p>
          <a:p>
            <a:pPr algn="ctr"/>
            <a:r>
              <a:rPr lang="hr-HR" sz="2800" dirty="0" smtClean="0"/>
              <a:t>- široko rasprostranjen, nizinska područja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likovni rezultat za planinski vodenjak"/>
          <p:cNvPicPr>
            <a:picLocks noChangeAspect="1" noChangeArrowheads="1"/>
          </p:cNvPicPr>
          <p:nvPr/>
        </p:nvPicPr>
        <p:blipFill>
          <a:blip r:embed="rId2"/>
          <a:srcRect b="8333"/>
          <a:stretch>
            <a:fillRect/>
          </a:stretch>
        </p:blipFill>
        <p:spPr bwMode="auto">
          <a:xfrm>
            <a:off x="1928794" y="1071546"/>
            <a:ext cx="5091546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000232" y="4429132"/>
            <a:ext cx="478634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/>
              <a:t>planinski </a:t>
            </a:r>
            <a:r>
              <a:rPr lang="hr-HR" sz="3600" b="1" dirty="0" smtClean="0"/>
              <a:t>vodenjak</a:t>
            </a:r>
            <a:endParaRPr lang="hr-HR" sz="3600" b="1" dirty="0" smtClean="0"/>
          </a:p>
          <a:p>
            <a:pPr algn="ctr"/>
            <a:r>
              <a:rPr lang="hr-HR" sz="2800" dirty="0" smtClean="0"/>
              <a:t>- akvatična vrsta, spolni dimofizam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likovni rezultat za čovjećja ribica"/>
          <p:cNvPicPr>
            <a:picLocks noChangeAspect="1" noChangeArrowheads="1"/>
          </p:cNvPicPr>
          <p:nvPr/>
        </p:nvPicPr>
        <p:blipFill>
          <a:blip r:embed="rId2"/>
          <a:srcRect l="2143" t="10119" r="3571" b="15261"/>
          <a:stretch>
            <a:fillRect/>
          </a:stretch>
        </p:blipFill>
        <p:spPr bwMode="auto">
          <a:xfrm>
            <a:off x="1643042" y="1374074"/>
            <a:ext cx="6035921" cy="2697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43042" y="4429132"/>
            <a:ext cx="57150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/>
              <a:t>čovjećja </a:t>
            </a:r>
            <a:r>
              <a:rPr lang="hr-HR" sz="3600" b="1" dirty="0" smtClean="0"/>
              <a:t>ribica</a:t>
            </a:r>
            <a:endParaRPr lang="hr-HR" sz="3600" b="1" dirty="0" smtClean="0"/>
          </a:p>
          <a:p>
            <a:pPr algn="ctr"/>
            <a:r>
              <a:rPr lang="hr-HR" sz="2800" dirty="0" smtClean="0"/>
              <a:t>- podzemne vode dinarskog krša, endemska vrsta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142852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/>
              <a:t>BEZREPCI</a:t>
            </a:r>
            <a:endParaRPr lang="hr-HR" sz="3200" b="1" dirty="0"/>
          </a:p>
        </p:txBody>
      </p:sp>
      <p:pic>
        <p:nvPicPr>
          <p:cNvPr id="1026" name="Picture 2" descr="Slikovni rezultat za CRVENI MUKAČ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46"/>
            <a:ext cx="3357586" cy="2524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643406" y="1357298"/>
            <a:ext cx="450059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/>
              <a:t>crveni mukač</a:t>
            </a:r>
          </a:p>
          <a:p>
            <a:pPr algn="ctr"/>
            <a:r>
              <a:rPr lang="hr-HR" sz="2800" dirty="0" smtClean="0"/>
              <a:t>- nizinska </a:t>
            </a:r>
            <a:r>
              <a:rPr lang="hr-HR" sz="2800" dirty="0" smtClean="0"/>
              <a:t>područja s mirnim </a:t>
            </a:r>
            <a:r>
              <a:rPr lang="hr-HR" sz="2800" dirty="0" smtClean="0"/>
              <a:t>vodama</a:t>
            </a:r>
            <a:endParaRPr lang="hr-HR" sz="2800" dirty="0"/>
          </a:p>
        </p:txBody>
      </p:sp>
      <p:pic>
        <p:nvPicPr>
          <p:cNvPr id="1028" name="Picture 4" descr="B.-varieg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14818"/>
            <a:ext cx="383062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429124" y="4357694"/>
            <a:ext cx="45005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/>
              <a:t>žuti mukač</a:t>
            </a:r>
          </a:p>
          <a:p>
            <a:pPr algn="ctr"/>
            <a:r>
              <a:rPr lang="hr-HR" sz="2800" dirty="0" smtClean="0"/>
              <a:t>- područje </a:t>
            </a:r>
            <a:r>
              <a:rPr lang="hr-HR" sz="2800" dirty="0" smtClean="0"/>
              <a:t>cijele </a:t>
            </a:r>
            <a:r>
              <a:rPr lang="hr-HR" sz="2800" dirty="0" smtClean="0"/>
              <a:t>Hrvatske </a:t>
            </a:r>
            <a:r>
              <a:rPr lang="hr-HR" sz="2800" dirty="0" smtClean="0"/>
              <a:t>osim SI dijela Podravine i Baranje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uscus borisl"/>
          <p:cNvPicPr>
            <a:picLocks noChangeAspect="1" noChangeArrowheads="1"/>
          </p:cNvPicPr>
          <p:nvPr/>
        </p:nvPicPr>
        <p:blipFill>
          <a:blip r:embed="rId2"/>
          <a:srcRect l="8813" t="18809" r="8342" b="10658"/>
          <a:stretch>
            <a:fillRect/>
          </a:stretch>
        </p:blipFill>
        <p:spPr bwMode="auto">
          <a:xfrm>
            <a:off x="1785918" y="928670"/>
            <a:ext cx="5572164" cy="355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85918" y="4786322"/>
            <a:ext cx="57150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r-HR" sz="3600" b="1" dirty="0" smtClean="0"/>
              <a:t>češnjača</a:t>
            </a:r>
          </a:p>
          <a:p>
            <a:pPr lvl="0" algn="ctr"/>
            <a:r>
              <a:rPr lang="hr-HR" sz="2800" dirty="0" smtClean="0"/>
              <a:t>- nizinska </a:t>
            </a:r>
            <a:r>
              <a:rPr lang="hr-HR" sz="2800" dirty="0" smtClean="0"/>
              <a:t>područja, staništa s rahlim i mekim </a:t>
            </a:r>
            <a:r>
              <a:rPr lang="hr-HR" sz="2800" dirty="0" smtClean="0"/>
              <a:t>tlom</a:t>
            </a:r>
            <a:endParaRPr lang="hr-HR" sz="2800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4429132"/>
            <a:ext cx="60722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r-HR" sz="3600" b="1" dirty="0" smtClean="0"/>
              <a:t>smeđa krastača </a:t>
            </a:r>
            <a:endParaRPr lang="hr-HR" sz="3600" b="1" dirty="0" smtClean="0"/>
          </a:p>
          <a:p>
            <a:pPr lvl="0" algn="ctr"/>
            <a:r>
              <a:rPr lang="hr-HR" sz="2800" dirty="0" smtClean="0"/>
              <a:t>- različiti </a:t>
            </a:r>
            <a:r>
              <a:rPr lang="hr-HR" sz="2800" dirty="0" smtClean="0"/>
              <a:t>tipovi </a:t>
            </a:r>
            <a:r>
              <a:rPr lang="hr-HR" sz="2800" dirty="0" smtClean="0"/>
              <a:t>staništa -&gt; </a:t>
            </a:r>
            <a:r>
              <a:rPr lang="hr-HR" sz="2800" dirty="0" smtClean="0"/>
              <a:t>šume, parkovi, vrtovi, ljudska </a:t>
            </a:r>
            <a:r>
              <a:rPr lang="hr-HR" sz="2800" dirty="0" smtClean="0"/>
              <a:t>naselja</a:t>
            </a:r>
            <a:endParaRPr lang="hr-HR" sz="2800" dirty="0" smtClean="0"/>
          </a:p>
          <a:p>
            <a:endParaRPr lang="hr-HR" sz="2800" dirty="0"/>
          </a:p>
        </p:txBody>
      </p:sp>
      <p:pic>
        <p:nvPicPr>
          <p:cNvPr id="29698" name="Picture 2" descr="Slikovni rezultat za smeđa krastača"/>
          <p:cNvPicPr>
            <a:picLocks noChangeAspect="1" noChangeArrowheads="1"/>
          </p:cNvPicPr>
          <p:nvPr/>
        </p:nvPicPr>
        <p:blipFill>
          <a:blip r:embed="rId2"/>
          <a:srcRect b="5556"/>
          <a:stretch>
            <a:fillRect/>
          </a:stretch>
        </p:blipFill>
        <p:spPr bwMode="auto">
          <a:xfrm>
            <a:off x="1643042" y="642918"/>
            <a:ext cx="573405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4643446"/>
            <a:ext cx="650085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r-HR" sz="3600" b="1" dirty="0" smtClean="0"/>
              <a:t>zelena krastača </a:t>
            </a:r>
            <a:endParaRPr lang="hr-HR" sz="3600" b="1" dirty="0" smtClean="0"/>
          </a:p>
          <a:p>
            <a:pPr lvl="0" algn="ctr"/>
            <a:r>
              <a:rPr lang="hr-HR" sz="2800" dirty="0" smtClean="0"/>
              <a:t>- staništa </a:t>
            </a:r>
            <a:r>
              <a:rPr lang="hr-HR" sz="2800" dirty="0" smtClean="0"/>
              <a:t>s manjom količinom vlage </a:t>
            </a:r>
            <a:r>
              <a:rPr lang="hr-HR" sz="2800" dirty="0" smtClean="0"/>
              <a:t>-&gt; </a:t>
            </a:r>
            <a:r>
              <a:rPr lang="hr-HR" sz="2800" dirty="0" smtClean="0"/>
              <a:t>listopadne šume, agrarna </a:t>
            </a:r>
            <a:r>
              <a:rPr lang="hr-HR" sz="2800" dirty="0" smtClean="0"/>
              <a:t>područja</a:t>
            </a:r>
            <a:endParaRPr lang="hr-HR" sz="2800" dirty="0" smtClean="0"/>
          </a:p>
          <a:p>
            <a:endParaRPr lang="hr-HR" dirty="0"/>
          </a:p>
        </p:txBody>
      </p:sp>
      <p:pic>
        <p:nvPicPr>
          <p:cNvPr id="30722" name="Picture 2" descr="Povezana slika"/>
          <p:cNvPicPr>
            <a:picLocks noChangeAspect="1" noChangeArrowheads="1"/>
          </p:cNvPicPr>
          <p:nvPr/>
        </p:nvPicPr>
        <p:blipFill>
          <a:blip r:embed="rId2"/>
          <a:srcRect b="15625"/>
          <a:stretch>
            <a:fillRect/>
          </a:stretch>
        </p:blipFill>
        <p:spPr bwMode="auto">
          <a:xfrm>
            <a:off x="1714480" y="1142984"/>
            <a:ext cx="5715000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4546" y="4429132"/>
            <a:ext cx="55721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r-HR" sz="3600" b="1" dirty="0" smtClean="0"/>
              <a:t>gatalinka</a:t>
            </a:r>
          </a:p>
          <a:p>
            <a:pPr lvl="0" algn="ctr">
              <a:buFontTx/>
              <a:buChar char="-"/>
            </a:pPr>
            <a:r>
              <a:rPr lang="hr-HR" sz="2800" dirty="0" smtClean="0"/>
              <a:t> živi na nižim nadmorskim visinama</a:t>
            </a:r>
          </a:p>
          <a:p>
            <a:pPr lvl="0" algn="ctr">
              <a:buFontTx/>
              <a:buChar char="-"/>
            </a:pPr>
            <a:r>
              <a:rPr lang="hr-HR" sz="3200" b="1" dirty="0" smtClean="0"/>
              <a:t> </a:t>
            </a:r>
            <a:r>
              <a:rPr lang="hr-HR" sz="2800" dirty="0" smtClean="0"/>
              <a:t>kod nas sveprisutna vrsta</a:t>
            </a:r>
            <a:endParaRPr lang="hr-HR" sz="2800" dirty="0" smtClean="0"/>
          </a:p>
          <a:p>
            <a:endParaRPr lang="hr-HR" dirty="0"/>
          </a:p>
        </p:txBody>
      </p:sp>
      <p:pic>
        <p:nvPicPr>
          <p:cNvPr id="31746" name="Picture 2" descr="gatalinka"/>
          <p:cNvPicPr>
            <a:picLocks noChangeAspect="1" noChangeArrowheads="1"/>
          </p:cNvPicPr>
          <p:nvPr/>
        </p:nvPicPr>
        <p:blipFill>
          <a:blip r:embed="rId2" cstate="print"/>
          <a:srcRect t="13065" r="13922"/>
          <a:stretch>
            <a:fillRect/>
          </a:stretch>
        </p:blipFill>
        <p:spPr bwMode="auto">
          <a:xfrm>
            <a:off x="2357422" y="857232"/>
            <a:ext cx="4429156" cy="332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4714884"/>
            <a:ext cx="678661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r-HR" sz="3600" b="1" dirty="0" smtClean="0"/>
              <a:t>močvarna smeđa žaba </a:t>
            </a:r>
            <a:endParaRPr lang="hr-HR" sz="3600" b="1" dirty="0" smtClean="0"/>
          </a:p>
          <a:p>
            <a:pPr lvl="0" algn="ctr"/>
            <a:r>
              <a:rPr lang="hr-HR" sz="2800" dirty="0" smtClean="0"/>
              <a:t>- nizinska </a:t>
            </a:r>
            <a:r>
              <a:rPr lang="hr-HR" sz="2800" dirty="0" smtClean="0"/>
              <a:t>podučja, listopadne i crnogorične šume, agrarna </a:t>
            </a:r>
            <a:r>
              <a:rPr lang="hr-HR" sz="2800" dirty="0" smtClean="0"/>
              <a:t>područja </a:t>
            </a:r>
            <a:endParaRPr lang="hr-HR" sz="2800" dirty="0" smtClean="0"/>
          </a:p>
          <a:p>
            <a:endParaRPr lang="hr-HR" dirty="0"/>
          </a:p>
        </p:txBody>
      </p:sp>
      <p:pic>
        <p:nvPicPr>
          <p:cNvPr id="32770" name="Picture 2" descr="Slikovni rezultat za močvarna smeđa žaba"/>
          <p:cNvPicPr>
            <a:picLocks noChangeAspect="1" noChangeArrowheads="1"/>
          </p:cNvPicPr>
          <p:nvPr/>
        </p:nvPicPr>
        <p:blipFill>
          <a:blip r:embed="rId2"/>
          <a:srcRect b="21337"/>
          <a:stretch>
            <a:fillRect/>
          </a:stretch>
        </p:blipFill>
        <p:spPr bwMode="auto">
          <a:xfrm>
            <a:off x="2428860" y="1000108"/>
            <a:ext cx="464343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Vodozemci u Hrvatskoj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opisano približno 5020 vrsta</a:t>
            </a:r>
            <a:endParaRPr lang="hr-HR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zabilježeno ukupno 20 vrsta vodozemaca raspoređenih u 2 reda: Anura (bezrepci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– 13 vrsta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) i Caudata (repaši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– 7 vrsta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)</a:t>
            </a:r>
            <a:endParaRPr lang="hr-HR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najbrojnije su porodice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 Ranidae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(zelene i smeđe žabe)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i 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Salamandridae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(daždevnjaci i vodenjaci)</a:t>
            </a:r>
            <a:endParaRPr lang="hr-HR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4572008"/>
            <a:ext cx="607223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r-HR" sz="3600" b="1" dirty="0" smtClean="0"/>
              <a:t>šumska smeđa žaba </a:t>
            </a:r>
            <a:endParaRPr lang="hr-HR" sz="3600" b="1" dirty="0" smtClean="0"/>
          </a:p>
          <a:p>
            <a:pPr lvl="0" algn="ctr"/>
            <a:r>
              <a:rPr lang="hr-HR" sz="2800" dirty="0" smtClean="0"/>
              <a:t>- naseljava </a:t>
            </a:r>
            <a:r>
              <a:rPr lang="hr-HR" sz="2800" dirty="0" smtClean="0"/>
              <a:t>listopadne šume, livade, jaja polaže u plitke stajaće </a:t>
            </a:r>
            <a:r>
              <a:rPr lang="hr-HR" sz="2800" dirty="0" smtClean="0"/>
              <a:t>vode</a:t>
            </a:r>
            <a:endParaRPr lang="hr-HR" sz="2800" dirty="0" smtClean="0"/>
          </a:p>
          <a:p>
            <a:endParaRPr lang="hr-HR" dirty="0"/>
          </a:p>
        </p:txBody>
      </p:sp>
      <p:pic>
        <p:nvPicPr>
          <p:cNvPr id="33794" name="Picture 2" descr="Povezana slika"/>
          <p:cNvPicPr>
            <a:picLocks noChangeAspect="1" noChangeArrowheads="1"/>
          </p:cNvPicPr>
          <p:nvPr/>
        </p:nvPicPr>
        <p:blipFill>
          <a:blip r:embed="rId2"/>
          <a:srcRect r="662" b="14603"/>
          <a:stretch>
            <a:fillRect/>
          </a:stretch>
        </p:blipFill>
        <p:spPr bwMode="auto">
          <a:xfrm>
            <a:off x="1785918" y="714356"/>
            <a:ext cx="571504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0166" y="4500570"/>
            <a:ext cx="642942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r-HR" sz="3600" b="1" dirty="0" smtClean="0"/>
              <a:t>livadna smeđa žaba </a:t>
            </a:r>
          </a:p>
          <a:p>
            <a:pPr lvl="0" algn="ctr"/>
            <a:r>
              <a:rPr lang="hr-HR" sz="3600" dirty="0" smtClean="0"/>
              <a:t>- </a:t>
            </a:r>
            <a:r>
              <a:rPr lang="hr-HR" sz="2800" dirty="0" smtClean="0"/>
              <a:t>vlažne </a:t>
            </a:r>
            <a:r>
              <a:rPr lang="hr-HR" sz="2800" dirty="0" smtClean="0"/>
              <a:t>šume i livade, boja tijela </a:t>
            </a:r>
            <a:r>
              <a:rPr lang="hr-HR" sz="2800" dirty="0" smtClean="0"/>
              <a:t>promjenjiva</a:t>
            </a:r>
            <a:endParaRPr lang="hr-HR" sz="2800" dirty="0" smtClean="0"/>
          </a:p>
          <a:p>
            <a:endParaRPr lang="hr-HR" dirty="0"/>
          </a:p>
        </p:txBody>
      </p:sp>
      <p:pic>
        <p:nvPicPr>
          <p:cNvPr id="34819" name="Picture 3" descr="temporaria bor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571480"/>
            <a:ext cx="4748189" cy="3559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1670" y="4572008"/>
            <a:ext cx="52864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r-HR" sz="3600" b="1" dirty="0" smtClean="0"/>
              <a:t>lombardijska </a:t>
            </a:r>
            <a:r>
              <a:rPr lang="hr-HR" sz="3600" b="1" dirty="0" smtClean="0"/>
              <a:t>smeđa žaba </a:t>
            </a:r>
          </a:p>
          <a:p>
            <a:pPr lvl="0" algn="ctr">
              <a:buFontTx/>
              <a:buChar char="-"/>
            </a:pPr>
            <a:r>
              <a:rPr lang="hr-HR" sz="2800" dirty="0" smtClean="0"/>
              <a:t> na području Istre</a:t>
            </a:r>
          </a:p>
          <a:p>
            <a:pPr lvl="0" algn="ctr">
              <a:buFontTx/>
              <a:buChar char="-"/>
            </a:pPr>
            <a:r>
              <a:rPr lang="hr-HR" sz="2800" dirty="0" smtClean="0"/>
              <a:t> endem Europe</a:t>
            </a:r>
            <a:endParaRPr lang="hr-HR" sz="2800" dirty="0" smtClean="0"/>
          </a:p>
          <a:p>
            <a:endParaRPr lang="hr-HR" dirty="0"/>
          </a:p>
        </p:txBody>
      </p:sp>
      <p:pic>
        <p:nvPicPr>
          <p:cNvPr id="35842" name="Picture 2" descr="lataste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142984"/>
            <a:ext cx="4189891" cy="3143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Literatura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Udruga </a:t>
            </a:r>
            <a:r>
              <a:rPr lang="hr-HR" dirty="0" smtClean="0"/>
              <a:t>Hyla. Vodozemci Hrvatske, &lt;</a:t>
            </a:r>
            <a:r>
              <a:rPr lang="hr-HR" dirty="0" smtClean="0">
                <a:hlinkClick r:id="rId2"/>
              </a:rPr>
              <a:t>http</a:t>
            </a:r>
            <a:r>
              <a:rPr lang="hr-HR" dirty="0" smtClean="0">
                <a:hlinkClick r:id="rId2"/>
              </a:rPr>
              <a:t>://</a:t>
            </a:r>
            <a:r>
              <a:rPr lang="hr-HR" dirty="0" smtClean="0">
                <a:hlinkClick r:id="rId2"/>
              </a:rPr>
              <a:t>www.hhdhyla.hr/vrste/vodozemci</a:t>
            </a:r>
            <a:r>
              <a:rPr lang="hr-HR" dirty="0" smtClean="0"/>
              <a:t>&gt;. Pristupljeno 21. rujna 2017.</a:t>
            </a:r>
          </a:p>
          <a:p>
            <a:r>
              <a:rPr lang="hr-HR" dirty="0" smtClean="0"/>
              <a:t>slike preuzete s mrežnih stranica: </a:t>
            </a:r>
          </a:p>
          <a:p>
            <a:pPr>
              <a:buNone/>
            </a:pPr>
            <a:r>
              <a:rPr lang="hr-HR" dirty="0" smtClean="0">
                <a:hlinkClick r:id="rId2"/>
              </a:rPr>
              <a:t>http://</a:t>
            </a:r>
            <a:r>
              <a:rPr lang="hr-HR" dirty="0" smtClean="0">
                <a:hlinkClick r:id="rId2"/>
              </a:rPr>
              <a:t>www.hhdhyla.hr/vrste/vodozemci</a:t>
            </a:r>
            <a:endParaRPr lang="hr-HR" dirty="0" smtClean="0"/>
          </a:p>
          <a:p>
            <a:pPr>
              <a:buNone/>
            </a:pPr>
            <a:r>
              <a:rPr lang="hr-HR" dirty="0" smtClean="0">
                <a:hlinkClick r:id="rId3"/>
              </a:rPr>
              <a:t>http://</a:t>
            </a:r>
            <a:r>
              <a:rPr lang="hr-HR" dirty="0" smtClean="0">
                <a:hlinkClick r:id="rId3"/>
              </a:rPr>
              <a:t>www.naturephoto-cz.com</a:t>
            </a:r>
            <a:r>
              <a:rPr lang="hr-HR" dirty="0" smtClean="0"/>
              <a:t>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Zašto su vodozemci važni?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r>
              <a:rPr lang="hr-HR" b="1" dirty="0" smtClean="0"/>
              <a:t>bioindikatori </a:t>
            </a:r>
          </a:p>
          <a:p>
            <a:pPr>
              <a:buNone/>
            </a:pPr>
            <a:r>
              <a:rPr lang="hr-HR" i="1" dirty="0" smtClean="0"/>
              <a:t>- pokazatelji okolišnog stresa -&gt; propusna koža podložna utjecaju raznih zagađivača okoliša</a:t>
            </a:r>
          </a:p>
          <a:p>
            <a:pPr>
              <a:buNone/>
            </a:pPr>
            <a:endParaRPr lang="hr-HR" dirty="0" smtClean="0"/>
          </a:p>
          <a:p>
            <a:r>
              <a:rPr lang="hr-HR" b="1" dirty="0" smtClean="0"/>
              <a:t>uloga u proizvodnji lijekova</a:t>
            </a:r>
          </a:p>
          <a:p>
            <a:pPr>
              <a:buNone/>
            </a:pPr>
            <a:r>
              <a:rPr lang="hr-HR" i="1" dirty="0" smtClean="0"/>
              <a:t>- žlijezde u koži stvaraju velik broj kemijskih spojeva  koji izmijenjeni daju lijekove za mnoge ljudske bolesti</a:t>
            </a:r>
          </a:p>
          <a:p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286280"/>
          </a:xfrm>
        </p:spPr>
        <p:txBody>
          <a:bodyPr/>
          <a:lstStyle/>
          <a:p>
            <a:pPr lvl="0"/>
            <a:r>
              <a:rPr lang="hr-HR" b="1" dirty="0" smtClean="0"/>
              <a:t>važni članovi ekosustava i važna karika u hranidbenim lancima</a:t>
            </a:r>
          </a:p>
          <a:p>
            <a:endParaRPr lang="hr-HR" dirty="0" smtClean="0"/>
          </a:p>
          <a:p>
            <a:pPr lvl="0"/>
            <a:r>
              <a:rPr lang="hr-HR" b="1" dirty="0" smtClean="0"/>
              <a:t>značajna uloga u pojedinim kulturama u svijetu </a:t>
            </a:r>
          </a:p>
          <a:p>
            <a:pPr lvl="0">
              <a:buNone/>
            </a:pPr>
            <a:r>
              <a:rPr lang="hr-HR" i="1" dirty="0" smtClean="0"/>
              <a:t>- čuvari kiše, posrednici plodnosti i sreće, izvor hrane, likovi u bajkama...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Zašto vodozemci nestaju?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928934"/>
            <a:ext cx="8229600" cy="3643338"/>
          </a:xfrm>
        </p:spPr>
        <p:txBody>
          <a:bodyPr>
            <a:normAutofit/>
          </a:bodyPr>
          <a:lstStyle/>
          <a:p>
            <a:r>
              <a:rPr lang="hr-HR" dirty="0" smtClean="0"/>
              <a:t>nestajanje i fragmentacija močvarnih </a:t>
            </a:r>
            <a:r>
              <a:rPr lang="hr-HR" dirty="0" smtClean="0"/>
              <a:t>staništa</a:t>
            </a:r>
          </a:p>
          <a:p>
            <a:r>
              <a:rPr lang="hr-HR" dirty="0" smtClean="0"/>
              <a:t>upotreba </a:t>
            </a:r>
            <a:r>
              <a:rPr lang="hr-HR" dirty="0" smtClean="0"/>
              <a:t>pesticida i umjetnih </a:t>
            </a:r>
            <a:r>
              <a:rPr lang="hr-HR" dirty="0" smtClean="0"/>
              <a:t>gnojiva</a:t>
            </a:r>
          </a:p>
          <a:p>
            <a:r>
              <a:rPr lang="hr-HR" dirty="0" smtClean="0"/>
              <a:t>izgradnja cesta</a:t>
            </a:r>
          </a:p>
          <a:p>
            <a:r>
              <a:rPr lang="hr-HR" dirty="0" smtClean="0"/>
              <a:t>unos </a:t>
            </a:r>
            <a:r>
              <a:rPr lang="hr-HR" dirty="0" smtClean="0"/>
              <a:t>stranih vrsta u njihove </a:t>
            </a:r>
            <a:r>
              <a:rPr lang="hr-HR" dirty="0" smtClean="0"/>
              <a:t>stanište</a:t>
            </a:r>
          </a:p>
          <a:p>
            <a:r>
              <a:rPr lang="hr-HR" dirty="0" smtClean="0"/>
              <a:t>stradavanje </a:t>
            </a:r>
            <a:r>
              <a:rPr lang="hr-HR" dirty="0" smtClean="0"/>
              <a:t>na prometnicama tijekom migracije</a:t>
            </a:r>
          </a:p>
          <a:p>
            <a:endParaRPr lang="hr-HR" dirty="0"/>
          </a:p>
        </p:txBody>
      </p:sp>
      <p:pic>
        <p:nvPicPr>
          <p:cNvPr id="6" name="Picture 5" descr="C:\Users\Mateja\Desktop\Projekt - vodozemci\Slike s terena\IMG_20170504_1315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14422"/>
            <a:ext cx="2506736" cy="140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:\Users\Mateja\Desktop\Projekt - vodozemci\Slike s terena\IMG_20170504_131857.jpg"/>
          <p:cNvPicPr/>
          <p:nvPr/>
        </p:nvPicPr>
        <p:blipFill>
          <a:blip r:embed="rId3" cstate="print"/>
          <a:srcRect r="33425" b="33514"/>
          <a:stretch>
            <a:fillRect/>
          </a:stretch>
        </p:blipFill>
        <p:spPr bwMode="auto">
          <a:xfrm>
            <a:off x="4357686" y="1214422"/>
            <a:ext cx="2428892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928934"/>
            <a:ext cx="8229600" cy="3214710"/>
          </a:xfrm>
        </p:spPr>
        <p:txBody>
          <a:bodyPr/>
          <a:lstStyle/>
          <a:p>
            <a:r>
              <a:rPr lang="hr-HR" dirty="0" smtClean="0"/>
              <a:t>sakupljanje u komercijalne </a:t>
            </a:r>
            <a:r>
              <a:rPr lang="hr-HR" dirty="0" smtClean="0"/>
              <a:t>svrhe</a:t>
            </a:r>
          </a:p>
          <a:p>
            <a:r>
              <a:rPr lang="hr-HR" dirty="0" smtClean="0"/>
              <a:t>klimatske promjene</a:t>
            </a:r>
          </a:p>
          <a:p>
            <a:r>
              <a:rPr lang="hr-HR" dirty="0" smtClean="0"/>
              <a:t>onečišćenje </a:t>
            </a:r>
            <a:r>
              <a:rPr lang="hr-HR" dirty="0" smtClean="0"/>
              <a:t>vode, tla i </a:t>
            </a:r>
            <a:r>
              <a:rPr lang="hr-HR" dirty="0" smtClean="0"/>
              <a:t>zraka</a:t>
            </a:r>
          </a:p>
          <a:p>
            <a:r>
              <a:rPr lang="hr-HR" dirty="0" smtClean="0"/>
              <a:t>UV-B </a:t>
            </a:r>
            <a:r>
              <a:rPr lang="hr-HR" dirty="0" smtClean="0"/>
              <a:t>zračenje (na višim geografskim </a:t>
            </a:r>
            <a:r>
              <a:rPr lang="hr-HR" dirty="0" smtClean="0"/>
              <a:t>širinama)</a:t>
            </a:r>
          </a:p>
          <a:p>
            <a:r>
              <a:rPr lang="hr-HR" dirty="0" smtClean="0"/>
              <a:t>bolesti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4" name="Picture 3" descr="C:\Users\Mateja\Desktop\Projekt - vodozemci\Slike s terena\IMG_20170410_141330.jpg"/>
          <p:cNvPicPr/>
          <p:nvPr/>
        </p:nvPicPr>
        <p:blipFill>
          <a:blip r:embed="rId2" cstate="print"/>
          <a:srcRect t="3529" r="26544"/>
          <a:stretch>
            <a:fillRect/>
          </a:stretch>
        </p:blipFill>
        <p:spPr bwMode="auto">
          <a:xfrm>
            <a:off x="1285852" y="500042"/>
            <a:ext cx="278608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Mateja\Desktop\Projekt - vodozemci\Slike s terena\IMG_20170504_131240.jpg"/>
          <p:cNvPicPr/>
          <p:nvPr/>
        </p:nvPicPr>
        <p:blipFill>
          <a:blip r:embed="rId3" cstate="print"/>
          <a:srcRect l="13400" t="8529" r="18610"/>
          <a:stretch>
            <a:fillRect/>
          </a:stretch>
        </p:blipFill>
        <p:spPr bwMode="auto">
          <a:xfrm>
            <a:off x="4857752" y="500042"/>
            <a:ext cx="271464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Zaštićeni vodozemci u Hrvatskoj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C:\Users\Mateja\Desktop\Poster - vodozemci\Slike za poster\1. Slike 1-9_uvodni dio\Slika 4.jpg"/>
          <p:cNvPicPr>
            <a:picLocks noChangeAspect="1" noChangeArrowheads="1"/>
          </p:cNvPicPr>
          <p:nvPr/>
        </p:nvPicPr>
        <p:blipFill>
          <a:blip r:embed="rId2" cstate="print"/>
          <a:srcRect b="9633"/>
          <a:stretch>
            <a:fillRect/>
          </a:stretch>
        </p:blipFill>
        <p:spPr bwMode="auto">
          <a:xfrm>
            <a:off x="285720" y="2143116"/>
            <a:ext cx="3731585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2857496"/>
            <a:ext cx="50720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r-HR" sz="3600" b="1" dirty="0" smtClean="0"/>
              <a:t>crni daždevnjak </a:t>
            </a:r>
          </a:p>
          <a:p>
            <a:pPr lvl="0" algn="ctr">
              <a:buFontTx/>
              <a:buChar char="-"/>
            </a:pPr>
            <a:r>
              <a:rPr lang="hr-HR" sz="2800" dirty="0" smtClean="0"/>
              <a:t>potpuno </a:t>
            </a:r>
            <a:r>
              <a:rPr lang="hr-HR" sz="2800" dirty="0" smtClean="0"/>
              <a:t>kopnena </a:t>
            </a:r>
            <a:r>
              <a:rPr lang="hr-HR" sz="2800" dirty="0" smtClean="0"/>
              <a:t>životinja</a:t>
            </a:r>
          </a:p>
          <a:p>
            <a:pPr lvl="0" algn="ctr">
              <a:buFontTx/>
              <a:buChar char="-"/>
            </a:pPr>
            <a:r>
              <a:rPr lang="hr-HR" sz="2800" dirty="0" smtClean="0"/>
              <a:t> </a:t>
            </a:r>
            <a:r>
              <a:rPr lang="hr-HR" sz="2800" dirty="0" smtClean="0"/>
              <a:t>planinska </a:t>
            </a:r>
            <a:r>
              <a:rPr lang="hr-HR" sz="2800" dirty="0" smtClean="0"/>
              <a:t>područja – Gorski kotar, Žumberak, Ćićarija, Učka</a:t>
            </a:r>
          </a:p>
          <a:p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1285860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/>
              <a:t>REPAŠI</a:t>
            </a:r>
            <a:endParaRPr lang="hr-H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ateja\Desktop\Poster - vodozemci\Slike za poster\1. Slike 1-9_uvodni dio\Slika 2.jpg"/>
          <p:cNvPicPr/>
          <p:nvPr/>
        </p:nvPicPr>
        <p:blipFill>
          <a:blip r:embed="rId2" cstate="print"/>
          <a:srcRect b="10813"/>
          <a:stretch>
            <a:fillRect/>
          </a:stretch>
        </p:blipFill>
        <p:spPr bwMode="auto">
          <a:xfrm>
            <a:off x="1643042" y="571480"/>
            <a:ext cx="5762625" cy="3058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85918" y="4071942"/>
            <a:ext cx="59293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/>
              <a:t>pjegavi </a:t>
            </a:r>
            <a:r>
              <a:rPr lang="hr-HR" sz="3600" b="1" dirty="0" smtClean="0"/>
              <a:t>daždevnjak</a:t>
            </a:r>
            <a:endParaRPr lang="hr-HR" sz="3600" b="1" dirty="0" smtClean="0"/>
          </a:p>
          <a:p>
            <a:pPr algn="ctr"/>
            <a:r>
              <a:rPr lang="hr-HR" sz="2800" dirty="0" smtClean="0"/>
              <a:t>- nastanjuje šumska područja na nižim nadmorskim visinama u blizini voda stajaćica i tekućica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dunavski"/>
          <p:cNvPicPr>
            <a:picLocks noChangeAspect="1" noChangeArrowheads="1"/>
          </p:cNvPicPr>
          <p:nvPr/>
        </p:nvPicPr>
        <p:blipFill>
          <a:blip r:embed="rId2"/>
          <a:srcRect t="30269" b="9192"/>
          <a:stretch>
            <a:fillRect/>
          </a:stretch>
        </p:blipFill>
        <p:spPr bwMode="auto">
          <a:xfrm>
            <a:off x="1500166" y="1214422"/>
            <a:ext cx="6496840" cy="2852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500166" y="4357694"/>
            <a:ext cx="65722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/>
              <a:t>veliki dunavski </a:t>
            </a:r>
            <a:r>
              <a:rPr lang="hr-HR" sz="3600" b="1" dirty="0" smtClean="0"/>
              <a:t>vodenjak</a:t>
            </a:r>
            <a:endParaRPr lang="hr-HR" sz="3600" b="1" dirty="0" smtClean="0"/>
          </a:p>
          <a:p>
            <a:pPr algn="ctr"/>
            <a:r>
              <a:rPr lang="hr-HR" sz="2800" dirty="0" smtClean="0"/>
              <a:t>- močvarna područja porječja nizinskih rijeka, do 300 m nadmorske visine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417</Words>
  <Application>Microsoft Office PowerPoint</Application>
  <PresentationFormat>On-screen Show (4:3)</PresentationFormat>
  <Paragraphs>72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Vodozemci u Hrvatskoj</vt:lpstr>
      <vt:lpstr>Zašto su vodozemci važni?</vt:lpstr>
      <vt:lpstr>Slide 4</vt:lpstr>
      <vt:lpstr>Zašto vodozemci nestaju?</vt:lpstr>
      <vt:lpstr>Slide 6</vt:lpstr>
      <vt:lpstr>Zaštićeni vodozemci u Hrvatskoj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Literatura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Mateja</dc:creator>
  <cp:lastModifiedBy>Mateja</cp:lastModifiedBy>
  <cp:revision>20</cp:revision>
  <dcterms:created xsi:type="dcterms:W3CDTF">2018-01-24T17:45:31Z</dcterms:created>
  <dcterms:modified xsi:type="dcterms:W3CDTF">2018-01-25T21:37:34Z</dcterms:modified>
</cp:coreProperties>
</file>